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0" r:id="rId3"/>
    <p:sldId id="257" r:id="rId4"/>
    <p:sldId id="275" r:id="rId5"/>
    <p:sldId id="274" r:id="rId6"/>
    <p:sldId id="264" r:id="rId7"/>
    <p:sldId id="263" r:id="rId8"/>
    <p:sldId id="267" r:id="rId9"/>
    <p:sldId id="268" r:id="rId10"/>
    <p:sldId id="269" r:id="rId11"/>
    <p:sldId id="272" r:id="rId12"/>
    <p:sldId id="279" r:id="rId13"/>
    <p:sldId id="278" r:id="rId14"/>
  </p:sldIdLst>
  <p:sldSz cx="18288000" cy="10287000"/>
  <p:notesSz cx="6858000" cy="9144000"/>
  <p:embeddedFontLst>
    <p:embeddedFont>
      <p:font typeface="Bobby Jones" pitchFamily="2" charset="0"/>
      <p:regular r:id="rId15"/>
    </p:embeddedFont>
    <p:embeddedFont>
      <p:font typeface="Livvic" pitchFamily="2" charset="77"/>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5" autoAdjust="0"/>
    <p:restoredTop sz="94609" autoAdjust="0"/>
  </p:normalViewPr>
  <p:slideViewPr>
    <p:cSldViewPr>
      <p:cViewPr varScale="1">
        <p:scale>
          <a:sx n="89" d="100"/>
          <a:sy n="89" d="100"/>
        </p:scale>
        <p:origin x="752" y="4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ecad.eu/"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666" b="-10666"/>
            </a:stretch>
          </a:blipFill>
        </p:spPr>
        <p:txBody>
          <a:bodyPr/>
          <a:lstStyle/>
          <a:p>
            <a:endParaRPr lang="en-US"/>
          </a:p>
        </p:txBody>
      </p:sp>
      <p:grpSp>
        <p:nvGrpSpPr>
          <p:cNvPr id="3" name="Group 3"/>
          <p:cNvGrpSpPr/>
          <p:nvPr/>
        </p:nvGrpSpPr>
        <p:grpSpPr>
          <a:xfrm>
            <a:off x="-457200" y="100074"/>
            <a:ext cx="9317532" cy="10711683"/>
            <a:chOff x="0" y="0"/>
            <a:chExt cx="2454000" cy="2821184"/>
          </a:xfrm>
        </p:grpSpPr>
        <p:sp>
          <p:nvSpPr>
            <p:cNvPr id="4" name="Freeform 4"/>
            <p:cNvSpPr/>
            <p:nvPr/>
          </p:nvSpPr>
          <p:spPr>
            <a:xfrm>
              <a:off x="0" y="0"/>
              <a:ext cx="2454000" cy="2821184"/>
            </a:xfrm>
            <a:custGeom>
              <a:avLst/>
              <a:gdLst/>
              <a:ahLst/>
              <a:cxnLst/>
              <a:rect l="l" t="t" r="r" b="b"/>
              <a:pathLst>
                <a:path w="2454000" h="2821184">
                  <a:moveTo>
                    <a:pt x="0" y="0"/>
                  </a:moveTo>
                  <a:lnTo>
                    <a:pt x="2454000" y="0"/>
                  </a:lnTo>
                  <a:lnTo>
                    <a:pt x="2454000" y="2821184"/>
                  </a:lnTo>
                  <a:lnTo>
                    <a:pt x="0" y="2821184"/>
                  </a:lnTo>
                  <a:close/>
                </a:path>
              </a:pathLst>
            </a:custGeom>
            <a:solidFill>
              <a:srgbClr val="093362">
                <a:alpha val="80000"/>
              </a:srgbClr>
            </a:solidFill>
          </p:spPr>
          <p:txBody>
            <a:bodyPr/>
            <a:lstStyle/>
            <a:p>
              <a:endParaRPr lang="en-US"/>
            </a:p>
          </p:txBody>
        </p:sp>
        <p:sp>
          <p:nvSpPr>
            <p:cNvPr id="5" name="TextBox 5"/>
            <p:cNvSpPr txBox="1"/>
            <p:nvPr/>
          </p:nvSpPr>
          <p:spPr>
            <a:xfrm>
              <a:off x="0" y="-47625"/>
              <a:ext cx="2454000" cy="286880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98690" y="1618278"/>
            <a:ext cx="6289316" cy="1839625"/>
          </a:xfrm>
          <a:custGeom>
            <a:avLst/>
            <a:gdLst/>
            <a:ahLst/>
            <a:cxnLst/>
            <a:rect l="l" t="t" r="r" b="b"/>
            <a:pathLst>
              <a:path w="6289316" h="1839625">
                <a:moveTo>
                  <a:pt x="0" y="0"/>
                </a:moveTo>
                <a:lnTo>
                  <a:pt x="6289316" y="0"/>
                </a:lnTo>
                <a:lnTo>
                  <a:pt x="6289316" y="1839624"/>
                </a:lnTo>
                <a:lnTo>
                  <a:pt x="0" y="1839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3648402"/>
            <a:ext cx="6829296" cy="3615029"/>
          </a:xfrm>
          <a:prstGeom prst="rect">
            <a:avLst/>
          </a:prstGeom>
        </p:spPr>
        <p:txBody>
          <a:bodyPr lIns="0" tIns="0" rIns="0" bIns="0" rtlCol="0" anchor="t">
            <a:spAutoFit/>
          </a:bodyPr>
          <a:lstStyle/>
          <a:p>
            <a:pPr algn="ctr">
              <a:lnSpc>
                <a:spcPts val="9829"/>
              </a:lnSpc>
            </a:pPr>
            <a:r>
              <a:rPr lang="en-US" sz="6000" dirty="0">
                <a:solidFill>
                  <a:srgbClr val="FFFFFF"/>
                </a:solidFill>
                <a:latin typeface="Bobby Jones"/>
                <a:ea typeface="Bobby Jones"/>
                <a:cs typeface="Bobby Jones"/>
                <a:sym typeface="Bobby Jones"/>
              </a:rPr>
              <a:t>WEATHER CONDITIONS &amp; CLIMATE CHANGE WITH CLIMATEWINS </a:t>
            </a:r>
          </a:p>
        </p:txBody>
      </p:sp>
      <p:sp>
        <p:nvSpPr>
          <p:cNvPr id="13" name="TextBox 4">
            <a:extLst>
              <a:ext uri="{FF2B5EF4-FFF2-40B4-BE49-F238E27FC236}">
                <a16:creationId xmlns:a16="http://schemas.microsoft.com/office/drawing/2014/main" id="{1AC2C6F0-BADF-2ED9-2DFA-8D36FDD56FC5}"/>
              </a:ext>
            </a:extLst>
          </p:cNvPr>
          <p:cNvSpPr txBox="1"/>
          <p:nvPr/>
        </p:nvSpPr>
        <p:spPr>
          <a:xfrm>
            <a:off x="504904" y="7444257"/>
            <a:ext cx="7876888" cy="1216936"/>
          </a:xfrm>
          <a:prstGeom prst="rect">
            <a:avLst/>
          </a:prstGeom>
        </p:spPr>
        <p:txBody>
          <a:bodyPr wrap="square" lIns="0" tIns="0" rIns="0" bIns="0" rtlCol="0" anchor="t">
            <a:spAutoFit/>
          </a:bodyPr>
          <a:lstStyle/>
          <a:p>
            <a:pPr marL="0" lvl="1" indent="0">
              <a:lnSpc>
                <a:spcPct val="150000"/>
              </a:lnSpc>
              <a:spcBef>
                <a:spcPct val="0"/>
              </a:spcBef>
            </a:pPr>
            <a:r>
              <a:rPr lang="en-US" sz="2800" dirty="0">
                <a:solidFill>
                  <a:srgbClr val="FFFFFF"/>
                </a:solidFill>
                <a:latin typeface="Livvic"/>
                <a:ea typeface="Livvic"/>
                <a:cs typeface="Livvic"/>
                <a:sym typeface="Livvic"/>
              </a:rPr>
              <a:t>Asad Agha</a:t>
            </a:r>
          </a:p>
          <a:p>
            <a:pPr marL="0" lvl="1" indent="0">
              <a:lnSpc>
                <a:spcPct val="150000"/>
              </a:lnSpc>
              <a:spcBef>
                <a:spcPct val="0"/>
              </a:spcBef>
            </a:pPr>
            <a:r>
              <a:rPr lang="en-US" sz="2800" dirty="0">
                <a:solidFill>
                  <a:srgbClr val="FFFFFF"/>
                </a:solidFill>
                <a:latin typeface="Livvic"/>
                <a:ea typeface="Livvic"/>
                <a:cs typeface="Livvic"/>
                <a:sym typeface="Livvic"/>
              </a:rPr>
              <a:t>April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B86560-E760-45B5-AE15-6B539980A2AB}"/>
              </a:ext>
            </a:extLst>
          </p:cNvPr>
          <p:cNvPicPr>
            <a:picLocks noChangeAspect="1"/>
          </p:cNvPicPr>
          <p:nvPr/>
        </p:nvPicPr>
        <p:blipFill>
          <a:blip r:embed="rId2"/>
          <a:stretch>
            <a:fillRect/>
          </a:stretch>
        </p:blipFill>
        <p:spPr>
          <a:xfrm>
            <a:off x="10096500" y="1054100"/>
            <a:ext cx="7162800" cy="8178800"/>
          </a:xfrm>
          <a:prstGeom prst="rect">
            <a:avLst/>
          </a:prstGeom>
        </p:spPr>
      </p:pic>
      <p:sp>
        <p:nvSpPr>
          <p:cNvPr id="4" name="TextBox 4"/>
          <p:cNvSpPr txBox="1"/>
          <p:nvPr/>
        </p:nvSpPr>
        <p:spPr>
          <a:xfrm>
            <a:off x="1023937" y="2174834"/>
            <a:ext cx="7707511" cy="6693948"/>
          </a:xfrm>
          <a:prstGeom prst="rect">
            <a:avLst/>
          </a:prstGeom>
        </p:spPr>
        <p:txBody>
          <a:bodyPr lIns="0" tIns="0" rIns="0" bIns="0" rtlCol="0" anchor="t">
            <a:spAutoFit/>
          </a:bodyPr>
          <a:lstStyle/>
          <a:p>
            <a:pPr marL="342900" lvl="1" indent="-342900">
              <a:lnSpc>
                <a:spcPts val="5880"/>
              </a:lnSpc>
              <a:spcBef>
                <a:spcPct val="0"/>
              </a:spcBef>
              <a:buFont typeface="Arial" panose="020B0604020202020204" pitchFamily="34" charset="0"/>
              <a:buChar char="•"/>
            </a:pPr>
            <a:r>
              <a:rPr lang="en-US" sz="2400" u="none" strike="noStrike" dirty="0">
                <a:solidFill>
                  <a:srgbClr val="093362"/>
                </a:solidFill>
                <a:latin typeface="Livvic"/>
                <a:ea typeface="Livvic"/>
                <a:cs typeface="Livvic"/>
                <a:sym typeface="Livvic"/>
              </a:rPr>
              <a:t>Artificial neural networks (ANNs), inspired by the human brain, predict outcomes by processing data through multiple interconnected layers. The input layer receives the initial data, assigning weights based on connections to hidden layers. These hidden layers then apply specific functions to the weighted inputs and pass the resulting information to the output layer.</a:t>
            </a:r>
          </a:p>
          <a:p>
            <a:pPr marL="342900" lvl="1" indent="-342900">
              <a:lnSpc>
                <a:spcPts val="588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The accuracy for this model was 49%.</a:t>
            </a:r>
            <a:endParaRPr lang="en-US" sz="2400" u="none" strike="noStrike" dirty="0">
              <a:solidFill>
                <a:srgbClr val="093362"/>
              </a:solidFill>
              <a:latin typeface="Livvic"/>
              <a:ea typeface="Livvic"/>
              <a:cs typeface="Livvic"/>
              <a:sym typeface="Livvic"/>
            </a:endParaRPr>
          </a:p>
        </p:txBody>
      </p:sp>
      <p:sp>
        <p:nvSpPr>
          <p:cNvPr id="5" name="TextBox 5"/>
          <p:cNvSpPr txBox="1"/>
          <p:nvPr/>
        </p:nvSpPr>
        <p:spPr>
          <a:xfrm>
            <a:off x="1023937" y="239108"/>
            <a:ext cx="10706100" cy="1176861"/>
          </a:xfrm>
          <a:prstGeom prst="rect">
            <a:avLst/>
          </a:prstGeom>
        </p:spPr>
        <p:txBody>
          <a:bodyPr wrap="square" lIns="0" tIns="0" rIns="0" bIns="0" rtlCol="0" anchor="t">
            <a:spAutoFit/>
          </a:bodyPr>
          <a:lstStyle/>
          <a:p>
            <a:pPr algn="ctr">
              <a:lnSpc>
                <a:spcPts val="10398"/>
              </a:lnSpc>
            </a:pPr>
            <a:r>
              <a:rPr lang="en-US" sz="6000" dirty="0">
                <a:solidFill>
                  <a:srgbClr val="093362"/>
                </a:solidFill>
                <a:latin typeface="Bobby Jones"/>
                <a:ea typeface="Bobby Jones"/>
                <a:cs typeface="Bobby Jones"/>
                <a:sym typeface="Bobby Jones"/>
              </a:rPr>
              <a:t>Artificial neural network (Ann)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737029" y="-821941"/>
            <a:ext cx="8804453" cy="1320668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7978" r="-98688"/>
              </a:stretch>
            </a:blipFill>
          </p:spPr>
          <p:txBody>
            <a:bodyPr/>
            <a:lstStyle/>
            <a:p>
              <a:endParaRPr lang="en-US"/>
            </a:p>
          </p:txBody>
        </p:sp>
      </p:grpSp>
      <p:sp>
        <p:nvSpPr>
          <p:cNvPr id="4" name="TextBox 4"/>
          <p:cNvSpPr txBox="1"/>
          <p:nvPr/>
        </p:nvSpPr>
        <p:spPr>
          <a:xfrm>
            <a:off x="1028700" y="3784249"/>
            <a:ext cx="7623017" cy="2718501"/>
          </a:xfrm>
          <a:prstGeom prst="rect">
            <a:avLst/>
          </a:prstGeom>
        </p:spPr>
        <p:txBody>
          <a:bodyPr lIns="0" tIns="0" rIns="0" bIns="0" rtlCol="0" anchor="t">
            <a:spAutoFit/>
          </a:bodyPr>
          <a:lstStyle/>
          <a:p>
            <a:pPr marL="0" lvl="1" indent="0">
              <a:lnSpc>
                <a:spcPts val="5460"/>
              </a:lnSpc>
              <a:spcBef>
                <a:spcPct val="0"/>
              </a:spcBef>
            </a:pPr>
            <a:r>
              <a:rPr lang="en-US" sz="2400" dirty="0">
                <a:solidFill>
                  <a:srgbClr val="FFFFFF"/>
                </a:solidFill>
                <a:latin typeface="Livvic"/>
                <a:ea typeface="Livvic"/>
                <a:cs typeface="Livvic"/>
                <a:sym typeface="Livvic"/>
              </a:rPr>
              <a:t>The </a:t>
            </a:r>
            <a:r>
              <a:rPr lang="en-US" sz="2400" b="1" dirty="0">
                <a:solidFill>
                  <a:srgbClr val="FFFFFF"/>
                </a:solidFill>
                <a:latin typeface="Livvic"/>
                <a:ea typeface="Livvic"/>
                <a:cs typeface="Livvic"/>
                <a:sym typeface="Livvic"/>
              </a:rPr>
              <a:t>K-Nearest Neighbor (KNN) </a:t>
            </a:r>
            <a:r>
              <a:rPr lang="en-US" sz="2400" dirty="0">
                <a:solidFill>
                  <a:srgbClr val="FFFFFF"/>
                </a:solidFill>
                <a:latin typeface="Livvic"/>
                <a:ea typeface="Livvic"/>
                <a:cs typeface="Livvic"/>
                <a:sym typeface="Livvic"/>
              </a:rPr>
              <a:t>algorithm achieved the highest accuracy of 88%; therefore, it is recommended that </a:t>
            </a:r>
            <a:r>
              <a:rPr lang="en-US" sz="2400" dirty="0" err="1">
                <a:solidFill>
                  <a:srgbClr val="FFFFFF"/>
                </a:solidFill>
                <a:latin typeface="Livvic"/>
                <a:ea typeface="Livvic"/>
                <a:cs typeface="Livvic"/>
                <a:sym typeface="Livvic"/>
              </a:rPr>
              <a:t>Climatewins</a:t>
            </a:r>
            <a:r>
              <a:rPr lang="en-US" sz="2400" dirty="0">
                <a:solidFill>
                  <a:srgbClr val="FFFFFF"/>
                </a:solidFill>
                <a:latin typeface="Livvic"/>
                <a:ea typeface="Livvic"/>
                <a:cs typeface="Livvic"/>
                <a:sym typeface="Livvic"/>
              </a:rPr>
              <a:t> utilize this algorithm to predict if the weather will be suitable for a picnic. </a:t>
            </a:r>
          </a:p>
        </p:txBody>
      </p:sp>
      <p:sp>
        <p:nvSpPr>
          <p:cNvPr id="5" name="TextBox 5"/>
          <p:cNvSpPr txBox="1"/>
          <p:nvPr/>
        </p:nvSpPr>
        <p:spPr>
          <a:xfrm>
            <a:off x="1028700" y="572592"/>
            <a:ext cx="7623017" cy="2151486"/>
          </a:xfrm>
          <a:prstGeom prst="rect">
            <a:avLst/>
          </a:prstGeom>
        </p:spPr>
        <p:txBody>
          <a:bodyPr lIns="0" tIns="0" rIns="0" bIns="0" rtlCol="0" anchor="t">
            <a:spAutoFit/>
          </a:bodyPr>
          <a:lstStyle/>
          <a:p>
            <a:pPr algn="ctr">
              <a:lnSpc>
                <a:spcPts val="8783"/>
              </a:lnSpc>
            </a:pPr>
            <a:r>
              <a:rPr lang="en-US" sz="6000" dirty="0">
                <a:solidFill>
                  <a:srgbClr val="FFFFFF"/>
                </a:solidFill>
                <a:latin typeface="Bobby Jones"/>
                <a:ea typeface="Bobby Jones"/>
                <a:cs typeface="Bobby Jones"/>
                <a:sym typeface="Bobby Jones"/>
              </a:rPr>
              <a:t>Algorithm best suited for the project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6A34F-A382-7FF3-4BF1-CB1BA66816F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6CDF1B4-CA65-4D08-9696-3A9F2D7FE298}"/>
              </a:ext>
            </a:extLst>
          </p:cNvPr>
          <p:cNvSpPr txBox="1"/>
          <p:nvPr/>
        </p:nvSpPr>
        <p:spPr>
          <a:xfrm>
            <a:off x="1023937" y="2174834"/>
            <a:ext cx="16425863" cy="5180714"/>
          </a:xfrm>
          <a:prstGeom prst="rect">
            <a:avLst/>
          </a:prstGeom>
        </p:spPr>
        <p:txBody>
          <a:bodyPr wrap="square" lIns="0" tIns="0" rIns="0" bIns="0" rtlCol="0" anchor="t">
            <a:spAutoFit/>
          </a:bodyPr>
          <a:lstStyle/>
          <a:p>
            <a:pPr marL="342900" lvl="1" indent="-342900">
              <a:lnSpc>
                <a:spcPts val="5880"/>
              </a:lnSpc>
              <a:spcBef>
                <a:spcPct val="0"/>
              </a:spcBef>
              <a:buFont typeface="Arial" panose="020B0604020202020204" pitchFamily="34" charset="0"/>
              <a:buChar char="•"/>
            </a:pPr>
            <a:r>
              <a:rPr lang="en-US" sz="2400" u="none" strike="noStrike" dirty="0">
                <a:solidFill>
                  <a:srgbClr val="093362"/>
                </a:solidFill>
                <a:latin typeface="Livvic"/>
                <a:ea typeface="Livvic"/>
                <a:cs typeface="Livvic"/>
                <a:sym typeface="Livvic"/>
              </a:rPr>
              <a:t>The aim of this project is to apply machine learning techniques to predict the impacts of climate change. </a:t>
            </a:r>
          </a:p>
          <a:p>
            <a:pPr marL="342900" lvl="1" indent="-342900">
              <a:lnSpc>
                <a:spcPts val="5880"/>
              </a:lnSpc>
              <a:spcBef>
                <a:spcPct val="0"/>
              </a:spcBef>
              <a:buFont typeface="Arial" panose="020B0604020202020204" pitchFamily="34" charset="0"/>
              <a:buChar char="•"/>
            </a:pPr>
            <a:r>
              <a:rPr lang="en-US" sz="2400" u="none" strike="noStrike" dirty="0">
                <a:solidFill>
                  <a:srgbClr val="093362"/>
                </a:solidFill>
                <a:latin typeface="Livvic"/>
                <a:ea typeface="Livvic"/>
                <a:cs typeface="Livvic"/>
                <a:sym typeface="Livvic"/>
              </a:rPr>
              <a:t>Our analysis demonstrated that machine learning algorithms can forecast future weather conditions with accuracies of up to 89%. </a:t>
            </a:r>
          </a:p>
          <a:p>
            <a:pPr marL="342900" lvl="1" indent="-342900">
              <a:lnSpc>
                <a:spcPts val="588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Additional variables beyond temperature can also be included to assess if they improve the accuracy of weather predictions. </a:t>
            </a:r>
          </a:p>
          <a:p>
            <a:pPr marL="342900" lvl="1" indent="-342900">
              <a:lnSpc>
                <a:spcPts val="5880"/>
              </a:lnSpc>
              <a:spcBef>
                <a:spcPct val="0"/>
              </a:spcBef>
              <a:buFont typeface="Arial" panose="020B0604020202020204" pitchFamily="34" charset="0"/>
              <a:buChar char="•"/>
            </a:pPr>
            <a:r>
              <a:rPr lang="en-US" sz="2400" u="none" strike="noStrike" dirty="0">
                <a:solidFill>
                  <a:srgbClr val="093362"/>
                </a:solidFill>
                <a:latin typeface="Livvic"/>
                <a:ea typeface="Livvic"/>
                <a:cs typeface="Livvic"/>
                <a:sym typeface="Livvic"/>
              </a:rPr>
              <a:t>We will continue to explore how unsupervised learning algorithms can be effectively used to predict weather conditions. </a:t>
            </a:r>
          </a:p>
        </p:txBody>
      </p:sp>
      <p:sp>
        <p:nvSpPr>
          <p:cNvPr id="5" name="TextBox 5">
            <a:extLst>
              <a:ext uri="{FF2B5EF4-FFF2-40B4-BE49-F238E27FC236}">
                <a16:creationId xmlns:a16="http://schemas.microsoft.com/office/drawing/2014/main" id="{AC06C853-8642-A8D2-337E-63C90AF761E7}"/>
              </a:ext>
            </a:extLst>
          </p:cNvPr>
          <p:cNvSpPr txBox="1"/>
          <p:nvPr/>
        </p:nvSpPr>
        <p:spPr>
          <a:xfrm>
            <a:off x="3790950" y="236594"/>
            <a:ext cx="10706100" cy="1176861"/>
          </a:xfrm>
          <a:prstGeom prst="rect">
            <a:avLst/>
          </a:prstGeom>
        </p:spPr>
        <p:txBody>
          <a:bodyPr wrap="square" lIns="0" tIns="0" rIns="0" bIns="0" rtlCol="0" anchor="t">
            <a:spAutoFit/>
          </a:bodyPr>
          <a:lstStyle/>
          <a:p>
            <a:pPr algn="ctr">
              <a:lnSpc>
                <a:spcPts val="10398"/>
              </a:lnSpc>
            </a:pPr>
            <a:r>
              <a:rPr lang="en-US" sz="6000" dirty="0">
                <a:solidFill>
                  <a:srgbClr val="093362"/>
                </a:solidFill>
                <a:latin typeface="Bobby Jones"/>
                <a:ea typeface="Bobby Jones"/>
                <a:cs typeface="Bobby Jones"/>
                <a:sym typeface="Bobby Jones"/>
              </a:rPr>
              <a:t>Summary &amp; next steps</a:t>
            </a:r>
          </a:p>
        </p:txBody>
      </p:sp>
    </p:spTree>
    <p:extLst>
      <p:ext uri="{BB962C8B-B14F-4D97-AF65-F5344CB8AC3E}">
        <p14:creationId xmlns:p14="http://schemas.microsoft.com/office/powerpoint/2010/main" val="2682133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2177" t="-49934" r="-56176" b="-58419"/>
            </a:stretch>
          </a:blipFill>
        </p:spPr>
        <p:txBody>
          <a:bodyPr/>
          <a:lstStyle/>
          <a:p>
            <a:endParaRPr lang="en-US"/>
          </a:p>
        </p:txBody>
      </p:sp>
      <p:grpSp>
        <p:nvGrpSpPr>
          <p:cNvPr id="3" name="Group 3"/>
          <p:cNvGrpSpPr/>
          <p:nvPr/>
        </p:nvGrpSpPr>
        <p:grpSpPr>
          <a:xfrm>
            <a:off x="-457665" y="3230789"/>
            <a:ext cx="19203330" cy="4628115"/>
            <a:chOff x="0" y="0"/>
            <a:chExt cx="5057667" cy="1218928"/>
          </a:xfrm>
        </p:grpSpPr>
        <p:sp>
          <p:nvSpPr>
            <p:cNvPr id="4" name="Freeform 4"/>
            <p:cNvSpPr/>
            <p:nvPr/>
          </p:nvSpPr>
          <p:spPr>
            <a:xfrm>
              <a:off x="0" y="0"/>
              <a:ext cx="5057667" cy="1218928"/>
            </a:xfrm>
            <a:custGeom>
              <a:avLst/>
              <a:gdLst/>
              <a:ahLst/>
              <a:cxnLst/>
              <a:rect l="l" t="t" r="r" b="b"/>
              <a:pathLst>
                <a:path w="5057667" h="1218928">
                  <a:moveTo>
                    <a:pt x="0" y="0"/>
                  </a:moveTo>
                  <a:lnTo>
                    <a:pt x="5057667" y="0"/>
                  </a:lnTo>
                  <a:lnTo>
                    <a:pt x="5057667" y="1218928"/>
                  </a:lnTo>
                  <a:lnTo>
                    <a:pt x="0" y="1218928"/>
                  </a:lnTo>
                  <a:close/>
                </a:path>
              </a:pathLst>
            </a:custGeom>
            <a:solidFill>
              <a:srgbClr val="093362"/>
            </a:solidFill>
          </p:spPr>
          <p:txBody>
            <a:bodyPr/>
            <a:lstStyle/>
            <a:p>
              <a:endParaRPr lang="en-US"/>
            </a:p>
          </p:txBody>
        </p:sp>
        <p:sp>
          <p:nvSpPr>
            <p:cNvPr id="5" name="TextBox 5"/>
            <p:cNvSpPr txBox="1"/>
            <p:nvPr/>
          </p:nvSpPr>
          <p:spPr>
            <a:xfrm>
              <a:off x="0" y="-47625"/>
              <a:ext cx="5057667" cy="126655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857996" y="583524"/>
            <a:ext cx="9119952" cy="911995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3362"/>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120650" y="846178"/>
            <a:ext cx="8594644" cy="859464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8497037" y="1222581"/>
            <a:ext cx="7841869" cy="7841838"/>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5898" b="-15898"/>
              </a:stretch>
            </a:blipFill>
          </p:spPr>
          <p:txBody>
            <a:bodyPr/>
            <a:lstStyle/>
            <a:p>
              <a:endParaRPr lang="en-US"/>
            </a:p>
          </p:txBody>
        </p:sp>
      </p:grpSp>
      <p:sp>
        <p:nvSpPr>
          <p:cNvPr id="14" name="TextBox 14"/>
          <p:cNvSpPr txBox="1"/>
          <p:nvPr/>
        </p:nvSpPr>
        <p:spPr>
          <a:xfrm>
            <a:off x="1028700" y="3937507"/>
            <a:ext cx="6829296" cy="3471854"/>
          </a:xfrm>
          <a:prstGeom prst="rect">
            <a:avLst/>
          </a:prstGeom>
        </p:spPr>
        <p:txBody>
          <a:bodyPr lIns="0" tIns="0" rIns="0" bIns="0" rtlCol="0" anchor="t">
            <a:spAutoFit/>
          </a:bodyPr>
          <a:lstStyle/>
          <a:p>
            <a:pPr algn="ctr">
              <a:lnSpc>
                <a:spcPts val="13126"/>
              </a:lnSpc>
            </a:pPr>
            <a:r>
              <a:rPr lang="en-US" sz="13532">
                <a:solidFill>
                  <a:srgbClr val="FFFFFF"/>
                </a:solidFill>
                <a:latin typeface="Bobby Jones"/>
                <a:ea typeface="Bobby Jones"/>
                <a:cs typeface="Bobby Jones"/>
                <a:sym typeface="Bobby Jone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565254"/>
            <a:ext cx="7580770" cy="1907382"/>
          </a:xfrm>
          <a:prstGeom prst="rect">
            <a:avLst/>
          </a:prstGeom>
        </p:spPr>
        <p:txBody>
          <a:bodyPr lIns="0" tIns="0" rIns="0" bIns="0" rtlCol="0" anchor="t">
            <a:spAutoFit/>
          </a:bodyPr>
          <a:lstStyle/>
          <a:p>
            <a:pPr>
              <a:lnSpc>
                <a:spcPts val="5180"/>
              </a:lnSpc>
            </a:pPr>
            <a:r>
              <a:rPr lang="en-US" sz="2400" dirty="0">
                <a:solidFill>
                  <a:srgbClr val="093362"/>
                </a:solidFill>
                <a:latin typeface="Livvic"/>
                <a:ea typeface="Livvic"/>
                <a:cs typeface="Livvic"/>
                <a:sym typeface="Livvic"/>
              </a:rPr>
              <a:t>Using machine learning to make predictions on the consequences of climate change around Europe and potentially the world.</a:t>
            </a:r>
          </a:p>
        </p:txBody>
      </p:sp>
      <p:sp>
        <p:nvSpPr>
          <p:cNvPr id="3" name="TextBox 3"/>
          <p:cNvSpPr txBox="1"/>
          <p:nvPr/>
        </p:nvSpPr>
        <p:spPr>
          <a:xfrm>
            <a:off x="1028700" y="1310152"/>
            <a:ext cx="7580770" cy="994118"/>
          </a:xfrm>
          <a:prstGeom prst="rect">
            <a:avLst/>
          </a:prstGeom>
        </p:spPr>
        <p:txBody>
          <a:bodyPr lIns="0" tIns="0" rIns="0" bIns="0" rtlCol="0" anchor="t">
            <a:spAutoFit/>
          </a:bodyPr>
          <a:lstStyle/>
          <a:p>
            <a:pPr algn="ctr">
              <a:lnSpc>
                <a:spcPts val="8480"/>
              </a:lnSpc>
            </a:pPr>
            <a:r>
              <a:rPr lang="en-US" sz="6000" dirty="0">
                <a:solidFill>
                  <a:srgbClr val="093362"/>
                </a:solidFill>
                <a:latin typeface="Bobby Jones"/>
                <a:ea typeface="Bobby Jones"/>
                <a:cs typeface="Bobby Jones"/>
                <a:sym typeface="Bobby Jones"/>
              </a:rPr>
              <a:t>OBJECTIVE</a:t>
            </a:r>
          </a:p>
        </p:txBody>
      </p:sp>
      <p:grpSp>
        <p:nvGrpSpPr>
          <p:cNvPr id="4" name="Group 4"/>
          <p:cNvGrpSpPr>
            <a:grpSpLocks noChangeAspect="1"/>
          </p:cNvGrpSpPr>
          <p:nvPr/>
        </p:nvGrpSpPr>
        <p:grpSpPr>
          <a:xfrm>
            <a:off x="9737029" y="-821941"/>
            <a:ext cx="8804453" cy="1320668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3421" r="-63421"/>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grpSp>
        <p:nvGrpSpPr>
          <p:cNvPr id="2" name="Group 2"/>
          <p:cNvGrpSpPr/>
          <p:nvPr/>
        </p:nvGrpSpPr>
        <p:grpSpPr>
          <a:xfrm>
            <a:off x="314438" y="385116"/>
            <a:ext cx="17659125" cy="9516767"/>
            <a:chOff x="0" y="0"/>
            <a:chExt cx="4650963" cy="2506474"/>
          </a:xfrm>
        </p:grpSpPr>
        <p:sp>
          <p:nvSpPr>
            <p:cNvPr id="3" name="Freeform 3"/>
            <p:cNvSpPr/>
            <p:nvPr/>
          </p:nvSpPr>
          <p:spPr>
            <a:xfrm>
              <a:off x="0" y="0"/>
              <a:ext cx="4650963" cy="2506474"/>
            </a:xfrm>
            <a:custGeom>
              <a:avLst/>
              <a:gdLst/>
              <a:ahLst/>
              <a:cxnLst/>
              <a:rect l="l" t="t" r="r" b="b"/>
              <a:pathLst>
                <a:path w="4650963" h="2506474">
                  <a:moveTo>
                    <a:pt x="0" y="0"/>
                  </a:moveTo>
                  <a:lnTo>
                    <a:pt x="4650963" y="0"/>
                  </a:lnTo>
                  <a:lnTo>
                    <a:pt x="4650963" y="2506474"/>
                  </a:lnTo>
                  <a:lnTo>
                    <a:pt x="0" y="2506474"/>
                  </a:lnTo>
                  <a:close/>
                </a:path>
              </a:pathLst>
            </a:custGeom>
            <a:solidFill>
              <a:srgbClr val="FFFFFF"/>
            </a:solidFill>
          </p:spPr>
          <p:txBody>
            <a:bodyPr/>
            <a:lstStyle/>
            <a:p>
              <a:endParaRPr lang="en-US"/>
            </a:p>
          </p:txBody>
        </p:sp>
        <p:sp>
          <p:nvSpPr>
            <p:cNvPr id="4" name="TextBox 4"/>
            <p:cNvSpPr txBox="1"/>
            <p:nvPr/>
          </p:nvSpPr>
          <p:spPr>
            <a:xfrm>
              <a:off x="0" y="-47625"/>
              <a:ext cx="4650963" cy="25540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74419" y="4252075"/>
            <a:ext cx="4975136" cy="4619502"/>
            <a:chOff x="0" y="0"/>
            <a:chExt cx="1404030" cy="1303667"/>
          </a:xfrm>
        </p:grpSpPr>
        <p:sp>
          <p:nvSpPr>
            <p:cNvPr id="6" name="Freeform 6"/>
            <p:cNvSpPr/>
            <p:nvPr/>
          </p:nvSpPr>
          <p:spPr>
            <a:xfrm>
              <a:off x="0" y="0"/>
              <a:ext cx="1404030" cy="1303667"/>
            </a:xfrm>
            <a:custGeom>
              <a:avLst/>
              <a:gdLst/>
              <a:ahLst/>
              <a:cxnLst/>
              <a:rect l="l" t="t" r="r" b="b"/>
              <a:pathLst>
                <a:path w="1404030" h="1303667">
                  <a:moveTo>
                    <a:pt x="38903" y="0"/>
                  </a:moveTo>
                  <a:lnTo>
                    <a:pt x="1365127" y="0"/>
                  </a:lnTo>
                  <a:cubicBezTo>
                    <a:pt x="1386613" y="0"/>
                    <a:pt x="1404030" y="17417"/>
                    <a:pt x="1404030" y="38903"/>
                  </a:cubicBezTo>
                  <a:lnTo>
                    <a:pt x="1404030" y="1264764"/>
                  </a:lnTo>
                  <a:cubicBezTo>
                    <a:pt x="1404030" y="1286249"/>
                    <a:pt x="1386613" y="1303667"/>
                    <a:pt x="1365127" y="1303667"/>
                  </a:cubicBezTo>
                  <a:lnTo>
                    <a:pt x="38903" y="1303667"/>
                  </a:lnTo>
                  <a:cubicBezTo>
                    <a:pt x="17417" y="1303667"/>
                    <a:pt x="0" y="1286249"/>
                    <a:pt x="0" y="1264764"/>
                  </a:cubicBezTo>
                  <a:lnTo>
                    <a:pt x="0" y="38903"/>
                  </a:lnTo>
                  <a:cubicBezTo>
                    <a:pt x="0" y="17417"/>
                    <a:pt x="17417" y="0"/>
                    <a:pt x="38903" y="0"/>
                  </a:cubicBezTo>
                  <a:close/>
                </a:path>
              </a:pathLst>
            </a:custGeom>
            <a:solidFill>
              <a:srgbClr val="093362"/>
            </a:solidFill>
            <a:ln cap="rnd">
              <a:noFill/>
              <a:prstDash val="solid"/>
              <a:round/>
            </a:ln>
          </p:spPr>
          <p:txBody>
            <a:bodyPr/>
            <a:lstStyle/>
            <a:p>
              <a:endParaRPr lang="en-US"/>
            </a:p>
          </p:txBody>
        </p:sp>
        <p:sp>
          <p:nvSpPr>
            <p:cNvPr id="7" name="TextBox 7"/>
            <p:cNvSpPr txBox="1"/>
            <p:nvPr/>
          </p:nvSpPr>
          <p:spPr>
            <a:xfrm>
              <a:off x="0" y="-47625"/>
              <a:ext cx="1404030" cy="13512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12318664" y="4252075"/>
            <a:ext cx="4940636" cy="4619502"/>
            <a:chOff x="0" y="0"/>
            <a:chExt cx="1394294" cy="1303667"/>
          </a:xfrm>
        </p:grpSpPr>
        <p:sp>
          <p:nvSpPr>
            <p:cNvPr id="9" name="Freeform 9"/>
            <p:cNvSpPr/>
            <p:nvPr/>
          </p:nvSpPr>
          <p:spPr>
            <a:xfrm>
              <a:off x="0" y="0"/>
              <a:ext cx="1394294" cy="1303667"/>
            </a:xfrm>
            <a:custGeom>
              <a:avLst/>
              <a:gdLst/>
              <a:ahLst/>
              <a:cxnLst/>
              <a:rect l="l" t="t" r="r" b="b"/>
              <a:pathLst>
                <a:path w="1394294" h="1303667">
                  <a:moveTo>
                    <a:pt x="39175" y="0"/>
                  </a:moveTo>
                  <a:lnTo>
                    <a:pt x="1355119" y="0"/>
                  </a:lnTo>
                  <a:cubicBezTo>
                    <a:pt x="1365509" y="0"/>
                    <a:pt x="1375473" y="4127"/>
                    <a:pt x="1382820" y="11474"/>
                  </a:cubicBezTo>
                  <a:cubicBezTo>
                    <a:pt x="1390167" y="18821"/>
                    <a:pt x="1394294" y="28785"/>
                    <a:pt x="1394294" y="39175"/>
                  </a:cubicBezTo>
                  <a:lnTo>
                    <a:pt x="1394294" y="1264492"/>
                  </a:lnTo>
                  <a:cubicBezTo>
                    <a:pt x="1394294" y="1286128"/>
                    <a:pt x="1376755" y="1303667"/>
                    <a:pt x="1355119" y="1303667"/>
                  </a:cubicBezTo>
                  <a:lnTo>
                    <a:pt x="39175" y="1303667"/>
                  </a:lnTo>
                  <a:cubicBezTo>
                    <a:pt x="28785" y="1303667"/>
                    <a:pt x="18821" y="1299539"/>
                    <a:pt x="11474" y="1292193"/>
                  </a:cubicBezTo>
                  <a:cubicBezTo>
                    <a:pt x="4127" y="1284846"/>
                    <a:pt x="0" y="1274882"/>
                    <a:pt x="0" y="1264492"/>
                  </a:cubicBezTo>
                  <a:lnTo>
                    <a:pt x="0" y="39175"/>
                  </a:lnTo>
                  <a:cubicBezTo>
                    <a:pt x="0" y="28785"/>
                    <a:pt x="4127" y="18821"/>
                    <a:pt x="11474" y="11474"/>
                  </a:cubicBezTo>
                  <a:cubicBezTo>
                    <a:pt x="18821" y="4127"/>
                    <a:pt x="28785" y="0"/>
                    <a:pt x="39175" y="0"/>
                  </a:cubicBezTo>
                  <a:close/>
                </a:path>
              </a:pathLst>
            </a:custGeom>
            <a:solidFill>
              <a:srgbClr val="093362"/>
            </a:solidFill>
            <a:ln cap="rnd">
              <a:noFill/>
              <a:prstDash val="solid"/>
              <a:round/>
            </a:ln>
          </p:spPr>
          <p:txBody>
            <a:bodyPr/>
            <a:lstStyle/>
            <a:p>
              <a:endParaRPr lang="en-US"/>
            </a:p>
          </p:txBody>
        </p:sp>
        <p:sp>
          <p:nvSpPr>
            <p:cNvPr id="10" name="TextBox 10"/>
            <p:cNvSpPr txBox="1"/>
            <p:nvPr/>
          </p:nvSpPr>
          <p:spPr>
            <a:xfrm>
              <a:off x="0" y="-47625"/>
              <a:ext cx="1394294" cy="13512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30175" y="4252075"/>
            <a:ext cx="4975136" cy="4619502"/>
            <a:chOff x="0" y="0"/>
            <a:chExt cx="1404030" cy="1303667"/>
          </a:xfrm>
        </p:grpSpPr>
        <p:sp>
          <p:nvSpPr>
            <p:cNvPr id="12" name="Freeform 12"/>
            <p:cNvSpPr/>
            <p:nvPr/>
          </p:nvSpPr>
          <p:spPr>
            <a:xfrm>
              <a:off x="0" y="0"/>
              <a:ext cx="1404030" cy="1303667"/>
            </a:xfrm>
            <a:custGeom>
              <a:avLst/>
              <a:gdLst/>
              <a:ahLst/>
              <a:cxnLst/>
              <a:rect l="l" t="t" r="r" b="b"/>
              <a:pathLst>
                <a:path w="1404030" h="1303667">
                  <a:moveTo>
                    <a:pt x="38903" y="0"/>
                  </a:moveTo>
                  <a:lnTo>
                    <a:pt x="1365127" y="0"/>
                  </a:lnTo>
                  <a:cubicBezTo>
                    <a:pt x="1386613" y="0"/>
                    <a:pt x="1404030" y="17417"/>
                    <a:pt x="1404030" y="38903"/>
                  </a:cubicBezTo>
                  <a:lnTo>
                    <a:pt x="1404030" y="1264764"/>
                  </a:lnTo>
                  <a:cubicBezTo>
                    <a:pt x="1404030" y="1286249"/>
                    <a:pt x="1386613" y="1303667"/>
                    <a:pt x="1365127" y="1303667"/>
                  </a:cubicBezTo>
                  <a:lnTo>
                    <a:pt x="38903" y="1303667"/>
                  </a:lnTo>
                  <a:cubicBezTo>
                    <a:pt x="17417" y="1303667"/>
                    <a:pt x="0" y="1286249"/>
                    <a:pt x="0" y="1264764"/>
                  </a:cubicBezTo>
                  <a:lnTo>
                    <a:pt x="0" y="38903"/>
                  </a:lnTo>
                  <a:cubicBezTo>
                    <a:pt x="0" y="17417"/>
                    <a:pt x="17417" y="0"/>
                    <a:pt x="38903" y="0"/>
                  </a:cubicBezTo>
                  <a:close/>
                </a:path>
              </a:pathLst>
            </a:custGeom>
            <a:solidFill>
              <a:srgbClr val="093362"/>
            </a:solidFill>
          </p:spPr>
          <p:txBody>
            <a:bodyPr/>
            <a:lstStyle/>
            <a:p>
              <a:endParaRPr lang="en-US"/>
            </a:p>
          </p:txBody>
        </p:sp>
        <p:sp>
          <p:nvSpPr>
            <p:cNvPr id="13" name="TextBox 13"/>
            <p:cNvSpPr txBox="1"/>
            <p:nvPr/>
          </p:nvSpPr>
          <p:spPr>
            <a:xfrm>
              <a:off x="0" y="-47625"/>
              <a:ext cx="1404030" cy="135129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131743" y="4669279"/>
            <a:ext cx="771999" cy="771999"/>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6" name="Group 16"/>
          <p:cNvGrpSpPr/>
          <p:nvPr/>
        </p:nvGrpSpPr>
        <p:grpSpPr>
          <a:xfrm>
            <a:off x="8777463" y="4669279"/>
            <a:ext cx="771999" cy="771999"/>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8" name="Group 18"/>
          <p:cNvGrpSpPr/>
          <p:nvPr/>
        </p:nvGrpSpPr>
        <p:grpSpPr>
          <a:xfrm>
            <a:off x="14421330" y="4669279"/>
            <a:ext cx="771999" cy="771999"/>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20" name="TextBox 20"/>
          <p:cNvSpPr txBox="1"/>
          <p:nvPr/>
        </p:nvSpPr>
        <p:spPr>
          <a:xfrm>
            <a:off x="1303662" y="5488582"/>
            <a:ext cx="4428159" cy="3241080"/>
          </a:xfrm>
          <a:prstGeom prst="rect">
            <a:avLst/>
          </a:prstGeom>
        </p:spPr>
        <p:txBody>
          <a:bodyPr lIns="0" tIns="0" rIns="0" bIns="0" rtlCol="0" anchor="t">
            <a:spAutoFit/>
          </a:bodyPr>
          <a:lstStyle/>
          <a:p>
            <a:pPr marL="0" lvl="1" indent="0" algn="ctr">
              <a:lnSpc>
                <a:spcPts val="5180"/>
              </a:lnSpc>
              <a:spcBef>
                <a:spcPct val="0"/>
              </a:spcBef>
            </a:pPr>
            <a:r>
              <a:rPr lang="en-US" sz="2400" u="none" strike="noStrike" dirty="0">
                <a:solidFill>
                  <a:srgbClr val="FFFFFF"/>
                </a:solidFill>
                <a:latin typeface="Livvic"/>
                <a:ea typeface="Livvic"/>
                <a:cs typeface="Livvic"/>
                <a:sym typeface="Livvic"/>
              </a:rPr>
              <a:t>Machine learning models trained on historical weather data can accurately predict the rising frequency of extreme weather events across Europe.</a:t>
            </a:r>
          </a:p>
        </p:txBody>
      </p:sp>
      <p:sp>
        <p:nvSpPr>
          <p:cNvPr id="21" name="TextBox 21"/>
          <p:cNvSpPr txBox="1"/>
          <p:nvPr/>
        </p:nvSpPr>
        <p:spPr>
          <a:xfrm>
            <a:off x="7008867" y="5822007"/>
            <a:ext cx="4270266" cy="2574231"/>
          </a:xfrm>
          <a:prstGeom prst="rect">
            <a:avLst/>
          </a:prstGeom>
        </p:spPr>
        <p:txBody>
          <a:bodyPr lIns="0" tIns="0" rIns="0" bIns="0" rtlCol="0" anchor="t">
            <a:spAutoFit/>
          </a:bodyPr>
          <a:lstStyle/>
          <a:p>
            <a:pPr marL="0" lvl="1" indent="0" algn="ctr">
              <a:lnSpc>
                <a:spcPts val="5180"/>
              </a:lnSpc>
              <a:spcBef>
                <a:spcPct val="0"/>
              </a:spcBef>
            </a:pPr>
            <a:r>
              <a:rPr lang="en-US" sz="2400" dirty="0">
                <a:solidFill>
                  <a:srgbClr val="FFFFFF"/>
                </a:solidFill>
                <a:latin typeface="Livvic"/>
                <a:ea typeface="Livvic"/>
                <a:cs typeface="Livvic"/>
                <a:sym typeface="Livvic"/>
              </a:rPr>
              <a:t>Supervised learning models are expected to be especially effective in predicting specific weather conditions.</a:t>
            </a:r>
          </a:p>
        </p:txBody>
      </p:sp>
      <p:grpSp>
        <p:nvGrpSpPr>
          <p:cNvPr id="22" name="Group 22"/>
          <p:cNvGrpSpPr/>
          <p:nvPr/>
        </p:nvGrpSpPr>
        <p:grpSpPr>
          <a:xfrm>
            <a:off x="-457665" y="1415424"/>
            <a:ext cx="19203330" cy="2210102"/>
            <a:chOff x="0" y="0"/>
            <a:chExt cx="5057667" cy="582085"/>
          </a:xfrm>
        </p:grpSpPr>
        <p:sp>
          <p:nvSpPr>
            <p:cNvPr id="23" name="Freeform 23"/>
            <p:cNvSpPr/>
            <p:nvPr/>
          </p:nvSpPr>
          <p:spPr>
            <a:xfrm>
              <a:off x="0" y="0"/>
              <a:ext cx="5057667" cy="582085"/>
            </a:xfrm>
            <a:custGeom>
              <a:avLst/>
              <a:gdLst/>
              <a:ahLst/>
              <a:cxnLst/>
              <a:rect l="l" t="t" r="r" b="b"/>
              <a:pathLst>
                <a:path w="5057667" h="582085">
                  <a:moveTo>
                    <a:pt x="0" y="0"/>
                  </a:moveTo>
                  <a:lnTo>
                    <a:pt x="5057667" y="0"/>
                  </a:lnTo>
                  <a:lnTo>
                    <a:pt x="5057667" y="582085"/>
                  </a:lnTo>
                  <a:lnTo>
                    <a:pt x="0" y="582085"/>
                  </a:lnTo>
                  <a:close/>
                </a:path>
              </a:pathLst>
            </a:custGeom>
            <a:solidFill>
              <a:srgbClr val="093362"/>
            </a:solidFill>
          </p:spPr>
          <p:txBody>
            <a:bodyPr/>
            <a:lstStyle/>
            <a:p>
              <a:endParaRPr lang="en-US"/>
            </a:p>
          </p:txBody>
        </p:sp>
        <p:sp>
          <p:nvSpPr>
            <p:cNvPr id="24" name="TextBox 24"/>
            <p:cNvSpPr txBox="1"/>
            <p:nvPr/>
          </p:nvSpPr>
          <p:spPr>
            <a:xfrm>
              <a:off x="0" y="-47625"/>
              <a:ext cx="5057667" cy="62971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297049" y="1761731"/>
            <a:ext cx="11693902" cy="1388457"/>
          </a:xfrm>
          <a:prstGeom prst="rect">
            <a:avLst/>
          </a:prstGeom>
        </p:spPr>
        <p:txBody>
          <a:bodyPr lIns="0" tIns="0" rIns="0" bIns="0" rtlCol="0" anchor="t">
            <a:spAutoFit/>
          </a:bodyPr>
          <a:lstStyle/>
          <a:p>
            <a:pPr algn="ctr">
              <a:lnSpc>
                <a:spcPts val="12581"/>
              </a:lnSpc>
            </a:pPr>
            <a:r>
              <a:rPr lang="en-US" sz="6000" dirty="0">
                <a:solidFill>
                  <a:srgbClr val="FFFFFF"/>
                </a:solidFill>
                <a:latin typeface="Bobby Jones"/>
                <a:ea typeface="Bobby Jones"/>
                <a:cs typeface="Bobby Jones"/>
                <a:sym typeface="Bobby Jones"/>
              </a:rPr>
              <a:t>HYPOTHESES</a:t>
            </a:r>
          </a:p>
        </p:txBody>
      </p:sp>
      <p:sp>
        <p:nvSpPr>
          <p:cNvPr id="26" name="TextBox 26"/>
          <p:cNvSpPr txBox="1"/>
          <p:nvPr/>
        </p:nvSpPr>
        <p:spPr>
          <a:xfrm>
            <a:off x="12661265" y="5488582"/>
            <a:ext cx="4255434" cy="3241080"/>
          </a:xfrm>
          <a:prstGeom prst="rect">
            <a:avLst/>
          </a:prstGeom>
        </p:spPr>
        <p:txBody>
          <a:bodyPr lIns="0" tIns="0" rIns="0" bIns="0" rtlCol="0" anchor="t">
            <a:spAutoFit/>
          </a:bodyPr>
          <a:lstStyle/>
          <a:p>
            <a:pPr marL="0" lvl="1" indent="0" algn="ctr">
              <a:lnSpc>
                <a:spcPts val="5180"/>
              </a:lnSpc>
              <a:spcBef>
                <a:spcPct val="0"/>
              </a:spcBef>
            </a:pPr>
            <a:r>
              <a:rPr lang="en-US" sz="2400" dirty="0">
                <a:solidFill>
                  <a:srgbClr val="FFFFFF"/>
                </a:solidFill>
                <a:latin typeface="Livvic"/>
                <a:ea typeface="Livvic"/>
                <a:cs typeface="Livvic"/>
                <a:sym typeface="Livvic"/>
              </a:rPr>
              <a:t>Prediction accuracy is likely to differ depending on geographic location and the range of climate conditions within the region.</a:t>
            </a:r>
          </a:p>
        </p:txBody>
      </p:sp>
      <p:sp>
        <p:nvSpPr>
          <p:cNvPr id="27" name="TextBox 27"/>
          <p:cNvSpPr txBox="1"/>
          <p:nvPr/>
        </p:nvSpPr>
        <p:spPr>
          <a:xfrm>
            <a:off x="3245137" y="4668373"/>
            <a:ext cx="545211" cy="634084"/>
          </a:xfrm>
          <a:prstGeom prst="rect">
            <a:avLst/>
          </a:prstGeom>
        </p:spPr>
        <p:txBody>
          <a:bodyPr lIns="0" tIns="0" rIns="0" bIns="0" rtlCol="0" anchor="t">
            <a:spAutoFit/>
          </a:bodyPr>
          <a:lstStyle/>
          <a:p>
            <a:pPr algn="ctr">
              <a:lnSpc>
                <a:spcPts val="5652"/>
              </a:lnSpc>
            </a:pPr>
            <a:r>
              <a:rPr lang="en-US" sz="2800" dirty="0">
                <a:solidFill>
                  <a:srgbClr val="000000"/>
                </a:solidFill>
                <a:latin typeface="Livvic"/>
                <a:ea typeface="Livvic"/>
                <a:cs typeface="Livvic"/>
                <a:sym typeface="Livvic"/>
              </a:rPr>
              <a:t>1</a:t>
            </a:r>
          </a:p>
        </p:txBody>
      </p:sp>
      <p:sp>
        <p:nvSpPr>
          <p:cNvPr id="28" name="TextBox 28"/>
          <p:cNvSpPr txBox="1"/>
          <p:nvPr/>
        </p:nvSpPr>
        <p:spPr>
          <a:xfrm>
            <a:off x="8890857" y="4668373"/>
            <a:ext cx="545211" cy="659511"/>
          </a:xfrm>
          <a:prstGeom prst="rect">
            <a:avLst/>
          </a:prstGeom>
        </p:spPr>
        <p:txBody>
          <a:bodyPr lIns="0" tIns="0" rIns="0" bIns="0" rtlCol="0" anchor="t">
            <a:spAutoFit/>
          </a:bodyPr>
          <a:lstStyle/>
          <a:p>
            <a:pPr algn="ctr">
              <a:lnSpc>
                <a:spcPts val="5652"/>
              </a:lnSpc>
            </a:pPr>
            <a:r>
              <a:rPr lang="en-US" sz="3600">
                <a:solidFill>
                  <a:srgbClr val="000000"/>
                </a:solidFill>
                <a:latin typeface="Livvic"/>
                <a:ea typeface="Livvic"/>
                <a:cs typeface="Livvic"/>
                <a:sym typeface="Livvic"/>
              </a:rPr>
              <a:t>2</a:t>
            </a:r>
          </a:p>
        </p:txBody>
      </p:sp>
      <p:sp>
        <p:nvSpPr>
          <p:cNvPr id="29" name="TextBox 29"/>
          <p:cNvSpPr txBox="1"/>
          <p:nvPr/>
        </p:nvSpPr>
        <p:spPr>
          <a:xfrm>
            <a:off x="14534724" y="4668373"/>
            <a:ext cx="545211" cy="659511"/>
          </a:xfrm>
          <a:prstGeom prst="rect">
            <a:avLst/>
          </a:prstGeom>
        </p:spPr>
        <p:txBody>
          <a:bodyPr lIns="0" tIns="0" rIns="0" bIns="0" rtlCol="0" anchor="t">
            <a:spAutoFit/>
          </a:bodyPr>
          <a:lstStyle/>
          <a:p>
            <a:pPr algn="ctr">
              <a:lnSpc>
                <a:spcPts val="5652"/>
              </a:lnSpc>
            </a:pPr>
            <a:r>
              <a:rPr lang="en-US" sz="3600">
                <a:solidFill>
                  <a:srgbClr val="000000"/>
                </a:solidFill>
                <a:latin typeface="Livvic"/>
                <a:ea typeface="Livvic"/>
                <a:cs typeface="Livvic"/>
                <a:sym typeface="Livvic"/>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737029" y="-821941"/>
            <a:ext cx="8804453" cy="1320668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00" r="-62500"/>
              </a:stretch>
            </a:blipFill>
          </p:spPr>
          <p:txBody>
            <a:bodyPr/>
            <a:lstStyle/>
            <a:p>
              <a:endParaRPr lang="en-US"/>
            </a:p>
          </p:txBody>
        </p:sp>
      </p:grpSp>
      <p:sp>
        <p:nvSpPr>
          <p:cNvPr id="4" name="TextBox 4"/>
          <p:cNvSpPr txBox="1"/>
          <p:nvPr/>
        </p:nvSpPr>
        <p:spPr>
          <a:xfrm>
            <a:off x="1050130" y="2223740"/>
            <a:ext cx="7623017" cy="7462877"/>
          </a:xfrm>
          <a:prstGeom prst="rect">
            <a:avLst/>
          </a:prstGeom>
        </p:spPr>
        <p:txBody>
          <a:bodyPr lIns="0" tIns="0" rIns="0" bIns="0" rtlCol="0" anchor="t">
            <a:spAutoFit/>
          </a:bodyPr>
          <a:lstStyle/>
          <a:p>
            <a:pPr lvl="1" indent="-457200">
              <a:lnSpc>
                <a:spcPts val="588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The weather dataset was collected from 18 different weather stations across Europe, containing records spanning from the late 1800s up to 2022.</a:t>
            </a:r>
          </a:p>
          <a:p>
            <a:pPr lvl="1" indent="-457200">
              <a:lnSpc>
                <a:spcPts val="588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Observations were recorded almost daily, covering measurements such as wind speed, temperature, and global radiation, among others. </a:t>
            </a:r>
          </a:p>
          <a:p>
            <a:pPr lvl="1" indent="-457200">
              <a:lnSpc>
                <a:spcPts val="588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This dataset was collected by the </a:t>
            </a:r>
            <a:r>
              <a:rPr lang="en-US" sz="2400" dirty="0">
                <a:solidFill>
                  <a:srgbClr val="093362"/>
                </a:solidFill>
                <a:latin typeface="Livvic"/>
                <a:ea typeface="Livvic"/>
                <a:cs typeface="Livvic"/>
                <a:sym typeface="Livvic"/>
                <a:hlinkClick r:id="rId3"/>
              </a:rPr>
              <a:t>European Climate Assessment &amp; Dataset Project</a:t>
            </a:r>
            <a:r>
              <a:rPr lang="en-US" sz="2400" dirty="0">
                <a:solidFill>
                  <a:srgbClr val="093362"/>
                </a:solidFill>
                <a:latin typeface="Livvic"/>
                <a:ea typeface="Livvic"/>
                <a:cs typeface="Livvic"/>
                <a:sym typeface="Livvic"/>
              </a:rPr>
              <a:t>.</a:t>
            </a:r>
          </a:p>
          <a:p>
            <a:pPr lvl="1" indent="-457200">
              <a:lnSpc>
                <a:spcPts val="5880"/>
              </a:lnSpc>
              <a:spcBef>
                <a:spcPct val="0"/>
              </a:spcBef>
              <a:buFont typeface="Arial" panose="020B0604020202020204" pitchFamily="34" charset="0"/>
              <a:buChar char="•"/>
            </a:pPr>
            <a:endParaRPr lang="en-US" sz="2800" dirty="0">
              <a:solidFill>
                <a:srgbClr val="093362"/>
              </a:solidFill>
              <a:latin typeface="Livvic"/>
              <a:ea typeface="Livvic"/>
              <a:cs typeface="Livvic"/>
              <a:sym typeface="Livvic"/>
            </a:endParaRPr>
          </a:p>
          <a:p>
            <a:pPr lvl="1" indent="-457200">
              <a:lnSpc>
                <a:spcPts val="5880"/>
              </a:lnSpc>
              <a:spcBef>
                <a:spcPct val="0"/>
              </a:spcBef>
              <a:buFont typeface="Arial" panose="020B0604020202020204" pitchFamily="34" charset="0"/>
              <a:buChar char="•"/>
            </a:pPr>
            <a:endParaRPr lang="en-US" sz="2800" dirty="0">
              <a:solidFill>
                <a:srgbClr val="093362"/>
              </a:solidFill>
              <a:latin typeface="Livvic"/>
              <a:ea typeface="Livvic"/>
              <a:cs typeface="Livvic"/>
              <a:sym typeface="Livvic"/>
            </a:endParaRPr>
          </a:p>
        </p:txBody>
      </p:sp>
      <p:sp>
        <p:nvSpPr>
          <p:cNvPr id="5" name="TextBox 5"/>
          <p:cNvSpPr txBox="1"/>
          <p:nvPr/>
        </p:nvSpPr>
        <p:spPr>
          <a:xfrm>
            <a:off x="1050130" y="600384"/>
            <a:ext cx="7623017" cy="1022972"/>
          </a:xfrm>
          <a:prstGeom prst="rect">
            <a:avLst/>
          </a:prstGeom>
        </p:spPr>
        <p:txBody>
          <a:bodyPr lIns="0" tIns="0" rIns="0" bIns="0" rtlCol="0" anchor="t">
            <a:spAutoFit/>
          </a:bodyPr>
          <a:lstStyle/>
          <a:p>
            <a:pPr algn="ctr">
              <a:lnSpc>
                <a:spcPts val="8783"/>
              </a:lnSpc>
            </a:pPr>
            <a:r>
              <a:rPr lang="en-US" sz="6000" dirty="0" err="1">
                <a:solidFill>
                  <a:srgbClr val="093362"/>
                </a:solidFill>
                <a:latin typeface="Bobby Jones"/>
                <a:ea typeface="Bobby Jones"/>
                <a:cs typeface="Bobby Jones"/>
                <a:sym typeface="Bobby Jones"/>
              </a:rPr>
              <a:t>DaTA</a:t>
            </a:r>
            <a:r>
              <a:rPr lang="en-US" sz="6000" dirty="0">
                <a:solidFill>
                  <a:srgbClr val="093362"/>
                </a:solidFill>
                <a:latin typeface="Bobby Jones"/>
                <a:ea typeface="Bobby Jones"/>
                <a:cs typeface="Bobby Jones"/>
                <a:sym typeface="Bobby Jones"/>
              </a:rPr>
              <a:t> SOURCE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737029" y="-821941"/>
            <a:ext cx="8804453" cy="1320668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77474" r="-47244"/>
              </a:stretch>
            </a:blipFill>
          </p:spPr>
          <p:txBody>
            <a:bodyPr/>
            <a:lstStyle/>
            <a:p>
              <a:endParaRPr lang="en-US"/>
            </a:p>
          </p:txBody>
        </p:sp>
      </p:grpSp>
      <p:sp>
        <p:nvSpPr>
          <p:cNvPr id="4" name="TextBox 4"/>
          <p:cNvSpPr txBox="1"/>
          <p:nvPr/>
        </p:nvSpPr>
        <p:spPr>
          <a:xfrm>
            <a:off x="956530" y="1635630"/>
            <a:ext cx="7623017" cy="8345041"/>
          </a:xfrm>
          <a:prstGeom prst="rect">
            <a:avLst/>
          </a:prstGeom>
        </p:spPr>
        <p:txBody>
          <a:bodyPr lIns="0" tIns="0" rIns="0" bIns="0" rtlCol="0" anchor="t">
            <a:spAutoFit/>
          </a:bodyPr>
          <a:lstStyle/>
          <a:p>
            <a:pPr lvl="1" indent="-457200">
              <a:lnSpc>
                <a:spcPts val="6020"/>
              </a:lnSpc>
              <a:spcBef>
                <a:spcPct val="0"/>
              </a:spcBef>
              <a:buFont typeface="Arial" panose="020B0604020202020204" pitchFamily="34" charset="0"/>
              <a:buChar char="•"/>
            </a:pPr>
            <a:r>
              <a:rPr lang="en-US" sz="2400" b="1" dirty="0">
                <a:solidFill>
                  <a:srgbClr val="FFFFFF"/>
                </a:solidFill>
                <a:latin typeface="Livvic"/>
                <a:ea typeface="Livvic"/>
                <a:cs typeface="Livvic"/>
                <a:sym typeface="Livvic"/>
              </a:rPr>
              <a:t>Collection Bias:</a:t>
            </a:r>
            <a:r>
              <a:rPr lang="en-US" sz="2400" dirty="0">
                <a:solidFill>
                  <a:srgbClr val="FFFFFF"/>
                </a:solidFill>
                <a:latin typeface="Livvic"/>
                <a:ea typeface="Livvic"/>
                <a:cs typeface="Livvic"/>
                <a:sym typeface="Livvic"/>
              </a:rPr>
              <a:t> The data comes from 18 weather stations across Europe, even though there are over 26,321 stations available. This limited sample may not fully represent the diverse climates found throughout Europe. </a:t>
            </a:r>
          </a:p>
          <a:p>
            <a:pPr lvl="1" indent="-457200">
              <a:lnSpc>
                <a:spcPts val="6020"/>
              </a:lnSpc>
              <a:spcBef>
                <a:spcPct val="0"/>
              </a:spcBef>
              <a:buFont typeface="Arial" panose="020B0604020202020204" pitchFamily="34" charset="0"/>
              <a:buChar char="•"/>
            </a:pPr>
            <a:r>
              <a:rPr lang="en-US" sz="2400" b="1" dirty="0">
                <a:solidFill>
                  <a:srgbClr val="FFFFFF"/>
                </a:solidFill>
                <a:latin typeface="Livvic"/>
                <a:ea typeface="Livvic"/>
                <a:cs typeface="Livvic"/>
                <a:sym typeface="Livvic"/>
              </a:rPr>
              <a:t>Temporal Bias:</a:t>
            </a:r>
            <a:r>
              <a:rPr lang="en-US" sz="2400" dirty="0">
                <a:solidFill>
                  <a:srgbClr val="FFFFFF"/>
                </a:solidFill>
                <a:latin typeface="Livvic"/>
                <a:ea typeface="Livvic"/>
                <a:cs typeface="Livvic"/>
                <a:sym typeface="Livvic"/>
              </a:rPr>
              <a:t> The dataset covers a period from the late 1800s to 2022. Older records might not accurately reflect current climate conditions, which could potentially lead to misleading results when used in machine learning models.</a:t>
            </a:r>
            <a:endParaRPr lang="en-US" sz="2400" b="1" dirty="0">
              <a:solidFill>
                <a:srgbClr val="FFFFFF"/>
              </a:solidFill>
              <a:latin typeface="Livvic"/>
              <a:ea typeface="Livvic"/>
              <a:cs typeface="Livvic"/>
              <a:sym typeface="Livvic"/>
            </a:endParaRPr>
          </a:p>
          <a:p>
            <a:pPr lvl="1" indent="-457200">
              <a:lnSpc>
                <a:spcPts val="6020"/>
              </a:lnSpc>
              <a:spcBef>
                <a:spcPct val="0"/>
              </a:spcBef>
              <a:buFont typeface="Arial" panose="020B0604020202020204" pitchFamily="34" charset="0"/>
              <a:buChar char="•"/>
            </a:pPr>
            <a:endParaRPr lang="en-US" sz="2400" dirty="0">
              <a:solidFill>
                <a:srgbClr val="FFFFFF"/>
              </a:solidFill>
              <a:latin typeface="Livvic"/>
              <a:ea typeface="Livvic"/>
              <a:cs typeface="Livvic"/>
              <a:sym typeface="Livvic"/>
            </a:endParaRPr>
          </a:p>
        </p:txBody>
      </p:sp>
      <p:sp>
        <p:nvSpPr>
          <p:cNvPr id="5" name="TextBox 5"/>
          <p:cNvSpPr txBox="1"/>
          <p:nvPr/>
        </p:nvSpPr>
        <p:spPr>
          <a:xfrm>
            <a:off x="956530" y="306329"/>
            <a:ext cx="7623017" cy="1022972"/>
          </a:xfrm>
          <a:prstGeom prst="rect">
            <a:avLst/>
          </a:prstGeom>
        </p:spPr>
        <p:txBody>
          <a:bodyPr lIns="0" tIns="0" rIns="0" bIns="0" rtlCol="0" anchor="t">
            <a:spAutoFit/>
          </a:bodyPr>
          <a:lstStyle/>
          <a:p>
            <a:pPr algn="ctr">
              <a:lnSpc>
                <a:spcPts val="8783"/>
              </a:lnSpc>
            </a:pPr>
            <a:r>
              <a:rPr lang="en-US" sz="6000" dirty="0">
                <a:solidFill>
                  <a:srgbClr val="FFFFFF"/>
                </a:solidFill>
                <a:latin typeface="Bobby Jones"/>
                <a:ea typeface="Bobby Jones"/>
                <a:cs typeface="Bobby Jones"/>
                <a:sym typeface="Bobby Jones"/>
              </a:rPr>
              <a:t>DATA BIAS &amp; ACCURACY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55913" y="2274221"/>
            <a:ext cx="7707511" cy="5738559"/>
          </a:xfrm>
          <a:prstGeom prst="rect">
            <a:avLst/>
          </a:prstGeom>
        </p:spPr>
        <p:txBody>
          <a:bodyPr lIns="0" tIns="0" rIns="0" bIns="0" rtlCol="0" anchor="t">
            <a:spAutoFit/>
          </a:bodyPr>
          <a:lstStyle/>
          <a:p>
            <a:pPr marL="342900" lvl="1" indent="-342900">
              <a:lnSpc>
                <a:spcPts val="574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Gradient descent was used to optimize temperature data in this project.</a:t>
            </a:r>
          </a:p>
          <a:p>
            <a:pPr marL="342900" lvl="1" indent="-342900">
              <a:lnSpc>
                <a:spcPts val="574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It uses the derivative of the function at any point to minimize the loss function by updating parameters on an iterative basis.</a:t>
            </a:r>
          </a:p>
          <a:p>
            <a:pPr marL="342900" lvl="1" indent="-342900">
              <a:lnSpc>
                <a:spcPts val="574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Iterative optimization managed to reduce the loss function to almost zero.</a:t>
            </a:r>
          </a:p>
          <a:p>
            <a:pPr marL="342900" lvl="1" indent="-342900">
              <a:lnSpc>
                <a:spcPts val="5740"/>
              </a:lnSpc>
              <a:spcBef>
                <a:spcPct val="0"/>
              </a:spcBef>
              <a:buFont typeface="Arial" panose="020B0604020202020204" pitchFamily="34" charset="0"/>
              <a:buChar char="•"/>
            </a:pPr>
            <a:endParaRPr lang="en-US" sz="2400" dirty="0">
              <a:solidFill>
                <a:srgbClr val="093362"/>
              </a:solidFill>
              <a:latin typeface="Livvic"/>
              <a:ea typeface="Livvic"/>
              <a:cs typeface="Livvic"/>
              <a:sym typeface="Livvic"/>
            </a:endParaRPr>
          </a:p>
        </p:txBody>
      </p:sp>
      <p:sp>
        <p:nvSpPr>
          <p:cNvPr id="5" name="TextBox 5"/>
          <p:cNvSpPr txBox="1"/>
          <p:nvPr/>
        </p:nvSpPr>
        <p:spPr>
          <a:xfrm>
            <a:off x="1055913" y="747524"/>
            <a:ext cx="7580770" cy="1128771"/>
          </a:xfrm>
          <a:prstGeom prst="rect">
            <a:avLst/>
          </a:prstGeom>
        </p:spPr>
        <p:txBody>
          <a:bodyPr lIns="0" tIns="0" rIns="0" bIns="0" rtlCol="0" anchor="t">
            <a:spAutoFit/>
          </a:bodyPr>
          <a:lstStyle/>
          <a:p>
            <a:pPr algn="ctr">
              <a:lnSpc>
                <a:spcPts val="9893"/>
              </a:lnSpc>
            </a:pPr>
            <a:r>
              <a:rPr lang="en-US" sz="6000" dirty="0">
                <a:solidFill>
                  <a:srgbClr val="093362"/>
                </a:solidFill>
                <a:latin typeface="Bobby Jones"/>
                <a:ea typeface="Bobby Jones"/>
                <a:cs typeface="Bobby Jones"/>
                <a:sym typeface="Bobby Jones"/>
              </a:rPr>
              <a:t>OPTIMIZATION</a:t>
            </a:r>
          </a:p>
        </p:txBody>
      </p:sp>
      <p:pic>
        <p:nvPicPr>
          <p:cNvPr id="6" name="Picture 5">
            <a:extLst>
              <a:ext uri="{FF2B5EF4-FFF2-40B4-BE49-F238E27FC236}">
                <a16:creationId xmlns:a16="http://schemas.microsoft.com/office/drawing/2014/main" id="{403636B5-F311-DEDE-61D3-1AB328297FB9}"/>
              </a:ext>
            </a:extLst>
          </p:cNvPr>
          <p:cNvPicPr>
            <a:picLocks noChangeAspect="1"/>
          </p:cNvPicPr>
          <p:nvPr/>
        </p:nvPicPr>
        <p:blipFill>
          <a:blip r:embed="rId2"/>
          <a:stretch>
            <a:fillRect/>
          </a:stretch>
        </p:blipFill>
        <p:spPr>
          <a:xfrm>
            <a:off x="9524577" y="2242434"/>
            <a:ext cx="8055852" cy="58021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sp>
        <p:nvSpPr>
          <p:cNvPr id="2" name="TextBox 2"/>
          <p:cNvSpPr txBox="1"/>
          <p:nvPr/>
        </p:nvSpPr>
        <p:spPr>
          <a:xfrm>
            <a:off x="1040775" y="4136910"/>
            <a:ext cx="7580770" cy="2013180"/>
          </a:xfrm>
          <a:prstGeom prst="rect">
            <a:avLst/>
          </a:prstGeom>
        </p:spPr>
        <p:txBody>
          <a:bodyPr lIns="0" tIns="0" rIns="0" bIns="0" rtlCol="0" anchor="t">
            <a:spAutoFit/>
          </a:bodyPr>
          <a:lstStyle/>
          <a:p>
            <a:pPr marL="0" lvl="1" indent="0">
              <a:lnSpc>
                <a:spcPts val="5460"/>
              </a:lnSpc>
              <a:spcBef>
                <a:spcPct val="0"/>
              </a:spcBef>
            </a:pPr>
            <a:r>
              <a:rPr lang="en-US" sz="2400" dirty="0">
                <a:solidFill>
                  <a:srgbClr val="FFFFFF"/>
                </a:solidFill>
                <a:latin typeface="Livvic"/>
                <a:ea typeface="Livvic"/>
                <a:cs typeface="Livvic"/>
                <a:sym typeface="Livvic"/>
              </a:rPr>
              <a:t>The supervised machine learning algorithms used in this project are </a:t>
            </a:r>
            <a:r>
              <a:rPr lang="en-US" sz="2400" b="1" dirty="0">
                <a:solidFill>
                  <a:srgbClr val="FFFFFF"/>
                </a:solidFill>
                <a:latin typeface="Livvic"/>
                <a:ea typeface="Livvic"/>
                <a:cs typeface="Livvic"/>
                <a:sym typeface="Livvic"/>
              </a:rPr>
              <a:t>K-Nearest Neighbors (KNN)</a:t>
            </a:r>
            <a:r>
              <a:rPr lang="en-US" sz="2400" dirty="0">
                <a:solidFill>
                  <a:srgbClr val="FFFFFF"/>
                </a:solidFill>
                <a:latin typeface="Livvic"/>
                <a:ea typeface="Livvic"/>
                <a:cs typeface="Livvic"/>
                <a:sym typeface="Livvic"/>
              </a:rPr>
              <a:t>, </a:t>
            </a:r>
            <a:r>
              <a:rPr lang="en-US" sz="2400" b="1" dirty="0">
                <a:solidFill>
                  <a:srgbClr val="FFFFFF"/>
                </a:solidFill>
                <a:latin typeface="Livvic"/>
                <a:ea typeface="Livvic"/>
                <a:cs typeface="Livvic"/>
                <a:sym typeface="Livvic"/>
              </a:rPr>
              <a:t>Decision Tree</a:t>
            </a:r>
            <a:r>
              <a:rPr lang="en-US" sz="2400" dirty="0">
                <a:solidFill>
                  <a:srgbClr val="FFFFFF"/>
                </a:solidFill>
                <a:latin typeface="Livvic"/>
                <a:ea typeface="Livvic"/>
                <a:cs typeface="Livvic"/>
                <a:sym typeface="Livvic"/>
              </a:rPr>
              <a:t>, and </a:t>
            </a:r>
            <a:r>
              <a:rPr lang="en-US" sz="2400" b="1" dirty="0">
                <a:solidFill>
                  <a:srgbClr val="FFFFFF"/>
                </a:solidFill>
                <a:latin typeface="Livvic"/>
                <a:ea typeface="Livvic"/>
                <a:cs typeface="Livvic"/>
                <a:sym typeface="Livvic"/>
              </a:rPr>
              <a:t>Artificial Neural Network (ANNs)</a:t>
            </a:r>
            <a:r>
              <a:rPr lang="en-US" sz="2400" dirty="0">
                <a:solidFill>
                  <a:srgbClr val="FFFFFF"/>
                </a:solidFill>
                <a:latin typeface="Livvic"/>
                <a:ea typeface="Livvic"/>
                <a:cs typeface="Livvic"/>
                <a:sym typeface="Livvic"/>
              </a:rPr>
              <a:t>.</a:t>
            </a:r>
          </a:p>
        </p:txBody>
      </p:sp>
      <p:grpSp>
        <p:nvGrpSpPr>
          <p:cNvPr id="4" name="Group 4"/>
          <p:cNvGrpSpPr>
            <a:grpSpLocks noChangeAspect="1"/>
          </p:cNvGrpSpPr>
          <p:nvPr/>
        </p:nvGrpSpPr>
        <p:grpSpPr>
          <a:xfrm>
            <a:off x="9737029" y="-821941"/>
            <a:ext cx="8804453" cy="1320668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70" r="-62570"/>
              </a:stretch>
            </a:blipFill>
          </p:spPr>
          <p:txBody>
            <a:bodyPr/>
            <a:lstStyle/>
            <a:p>
              <a:endParaRPr lang="en-US"/>
            </a:p>
          </p:txBody>
        </p:sp>
      </p:grpSp>
      <p:sp>
        <p:nvSpPr>
          <p:cNvPr id="6" name="TextBox 6">
            <a:extLst>
              <a:ext uri="{FF2B5EF4-FFF2-40B4-BE49-F238E27FC236}">
                <a16:creationId xmlns:a16="http://schemas.microsoft.com/office/drawing/2014/main" id="{2DF4C6ED-D7A5-B24A-B264-1F3E3DA82704}"/>
              </a:ext>
            </a:extLst>
          </p:cNvPr>
          <p:cNvSpPr txBox="1"/>
          <p:nvPr/>
        </p:nvSpPr>
        <p:spPr>
          <a:xfrm>
            <a:off x="561183" y="0"/>
            <a:ext cx="8616154" cy="2869632"/>
          </a:xfrm>
          <a:prstGeom prst="rect">
            <a:avLst/>
          </a:prstGeom>
        </p:spPr>
        <p:txBody>
          <a:bodyPr wrap="square" lIns="0" tIns="0" rIns="0" bIns="0" rtlCol="0" anchor="t">
            <a:spAutoFit/>
          </a:bodyPr>
          <a:lstStyle/>
          <a:p>
            <a:pPr algn="ctr">
              <a:lnSpc>
                <a:spcPts val="12014"/>
              </a:lnSpc>
            </a:pPr>
            <a:r>
              <a:rPr lang="en-US" sz="6000" dirty="0">
                <a:solidFill>
                  <a:srgbClr val="FFFFFF"/>
                </a:solidFill>
                <a:latin typeface="Bobby Jones"/>
                <a:ea typeface="Bobby Jones"/>
                <a:cs typeface="Bobby Jones"/>
                <a:sym typeface="Bobby Jones"/>
              </a:rPr>
              <a:t>SUPERVISED MACHINE LEARNING ALGORITHMS USED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4887" y="2931451"/>
            <a:ext cx="7707511" cy="4424096"/>
          </a:xfrm>
          <a:prstGeom prst="rect">
            <a:avLst/>
          </a:prstGeom>
        </p:spPr>
        <p:txBody>
          <a:bodyPr lIns="0" tIns="0" rIns="0" bIns="0" rtlCol="0" anchor="t">
            <a:spAutoFit/>
          </a:bodyPr>
          <a:lstStyle/>
          <a:p>
            <a:pPr marL="342900" lvl="1" indent="-342900">
              <a:lnSpc>
                <a:spcPts val="588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The k-nearest neighbors (KNN) algorithm predicts by calculating the distance between a new data point and existing nearby points (neighbors). It then assigns the new point to the group that has the majority among these neighbors.</a:t>
            </a:r>
          </a:p>
          <a:p>
            <a:pPr marL="342900" lvl="1" indent="-342900">
              <a:lnSpc>
                <a:spcPts val="5880"/>
              </a:lnSpc>
              <a:spcBef>
                <a:spcPct val="0"/>
              </a:spcBef>
              <a:buFont typeface="Arial" panose="020B0604020202020204" pitchFamily="34" charset="0"/>
              <a:buChar char="•"/>
            </a:pPr>
            <a:r>
              <a:rPr lang="en-US" sz="2400" dirty="0">
                <a:solidFill>
                  <a:srgbClr val="093362"/>
                </a:solidFill>
                <a:latin typeface="Livvic"/>
                <a:ea typeface="Livvic"/>
                <a:cs typeface="Livvic"/>
                <a:sym typeface="Livvic"/>
              </a:rPr>
              <a:t>The average accuracy for this model was 88%.</a:t>
            </a:r>
          </a:p>
        </p:txBody>
      </p:sp>
      <p:sp>
        <p:nvSpPr>
          <p:cNvPr id="3" name="TextBox 3"/>
          <p:cNvSpPr txBox="1"/>
          <p:nvPr/>
        </p:nvSpPr>
        <p:spPr>
          <a:xfrm>
            <a:off x="1004887" y="571500"/>
            <a:ext cx="9105900" cy="1176861"/>
          </a:xfrm>
          <a:prstGeom prst="rect">
            <a:avLst/>
          </a:prstGeom>
        </p:spPr>
        <p:txBody>
          <a:bodyPr wrap="square" lIns="0" tIns="0" rIns="0" bIns="0" rtlCol="0" anchor="t">
            <a:spAutoFit/>
          </a:bodyPr>
          <a:lstStyle/>
          <a:p>
            <a:pPr algn="ctr">
              <a:lnSpc>
                <a:spcPts val="10398"/>
              </a:lnSpc>
            </a:pPr>
            <a:r>
              <a:rPr lang="en-US" sz="6000" dirty="0">
                <a:solidFill>
                  <a:srgbClr val="093362"/>
                </a:solidFill>
                <a:latin typeface="Bobby Jones"/>
                <a:ea typeface="Bobby Jones"/>
                <a:cs typeface="Bobby Jones"/>
                <a:sym typeface="Bobby Jones"/>
              </a:rPr>
              <a:t>K-Nearest Neighbors (KNN)</a:t>
            </a:r>
          </a:p>
        </p:txBody>
      </p:sp>
      <p:pic>
        <p:nvPicPr>
          <p:cNvPr id="6" name="Picture 5">
            <a:extLst>
              <a:ext uri="{FF2B5EF4-FFF2-40B4-BE49-F238E27FC236}">
                <a16:creationId xmlns:a16="http://schemas.microsoft.com/office/drawing/2014/main" id="{AADB32CF-86EC-51B9-FFCD-8CAB4C46043B}"/>
              </a:ext>
            </a:extLst>
          </p:cNvPr>
          <p:cNvPicPr>
            <a:picLocks noChangeAspect="1"/>
          </p:cNvPicPr>
          <p:nvPr/>
        </p:nvPicPr>
        <p:blipFill>
          <a:blip r:embed="rId2"/>
          <a:stretch>
            <a:fillRect/>
          </a:stretch>
        </p:blipFill>
        <p:spPr>
          <a:xfrm>
            <a:off x="9144000" y="2514599"/>
            <a:ext cx="8541998" cy="5257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sp>
        <p:nvSpPr>
          <p:cNvPr id="4" name="TextBox 4"/>
          <p:cNvSpPr txBox="1"/>
          <p:nvPr/>
        </p:nvSpPr>
        <p:spPr>
          <a:xfrm>
            <a:off x="1081087" y="3005190"/>
            <a:ext cx="7707511" cy="4276620"/>
          </a:xfrm>
          <a:prstGeom prst="rect">
            <a:avLst/>
          </a:prstGeom>
        </p:spPr>
        <p:txBody>
          <a:bodyPr lIns="0" tIns="0" rIns="0" bIns="0" rtlCol="0" anchor="t">
            <a:spAutoFit/>
          </a:bodyPr>
          <a:lstStyle/>
          <a:p>
            <a:pPr marL="571500" lvl="1" indent="-571500">
              <a:lnSpc>
                <a:spcPts val="5740"/>
              </a:lnSpc>
              <a:spcBef>
                <a:spcPct val="0"/>
              </a:spcBef>
              <a:buFont typeface="Arial" panose="020B0604020202020204" pitchFamily="34" charset="0"/>
              <a:buChar char="•"/>
            </a:pPr>
            <a:r>
              <a:rPr lang="en-US" sz="2400" dirty="0">
                <a:solidFill>
                  <a:srgbClr val="FFFFFF"/>
                </a:solidFill>
                <a:latin typeface="Livvic"/>
                <a:ea typeface="Livvic"/>
                <a:cs typeface="Livvic"/>
                <a:sym typeface="Livvic"/>
              </a:rPr>
              <a:t>A decision tree predicts outcomes by asking a sequence of questions about the data’s features.</a:t>
            </a:r>
          </a:p>
          <a:p>
            <a:pPr marL="571500" lvl="1" indent="-571500">
              <a:lnSpc>
                <a:spcPts val="5740"/>
              </a:lnSpc>
              <a:spcBef>
                <a:spcPct val="0"/>
              </a:spcBef>
              <a:buFont typeface="Arial" panose="020B0604020202020204" pitchFamily="34" charset="0"/>
              <a:buChar char="•"/>
            </a:pPr>
            <a:r>
              <a:rPr lang="en-US" sz="2400" dirty="0">
                <a:solidFill>
                  <a:srgbClr val="FFFFFF"/>
                </a:solidFill>
                <a:latin typeface="Livvic"/>
                <a:ea typeface="Livvic"/>
                <a:cs typeface="Livvic"/>
                <a:sym typeface="Livvic"/>
              </a:rPr>
              <a:t>The tree is made up of nodes and branches, where new data points move through the tree following the path that best matches their characteristics.</a:t>
            </a:r>
          </a:p>
          <a:p>
            <a:pPr marL="571500" lvl="1" indent="-571500">
              <a:lnSpc>
                <a:spcPts val="5740"/>
              </a:lnSpc>
              <a:spcBef>
                <a:spcPct val="0"/>
              </a:spcBef>
              <a:buFont typeface="Arial" panose="020B0604020202020204" pitchFamily="34" charset="0"/>
              <a:buChar char="•"/>
            </a:pPr>
            <a:r>
              <a:rPr lang="en-US" sz="2400" dirty="0">
                <a:solidFill>
                  <a:srgbClr val="FFFFFF"/>
                </a:solidFill>
                <a:latin typeface="Livvic"/>
                <a:ea typeface="Livvic"/>
                <a:cs typeface="Livvic"/>
                <a:sym typeface="Livvic"/>
              </a:rPr>
              <a:t>The accuracy for this model was 47%.</a:t>
            </a:r>
          </a:p>
        </p:txBody>
      </p:sp>
      <p:sp>
        <p:nvSpPr>
          <p:cNvPr id="5" name="TextBox 5"/>
          <p:cNvSpPr txBox="1"/>
          <p:nvPr/>
        </p:nvSpPr>
        <p:spPr>
          <a:xfrm>
            <a:off x="1042987" y="973114"/>
            <a:ext cx="7707511" cy="1176861"/>
          </a:xfrm>
          <a:prstGeom prst="rect">
            <a:avLst/>
          </a:prstGeom>
        </p:spPr>
        <p:txBody>
          <a:bodyPr lIns="0" tIns="0" rIns="0" bIns="0" rtlCol="0" anchor="t">
            <a:spAutoFit/>
          </a:bodyPr>
          <a:lstStyle/>
          <a:p>
            <a:pPr algn="ctr">
              <a:lnSpc>
                <a:spcPts val="10398"/>
              </a:lnSpc>
            </a:pPr>
            <a:r>
              <a:rPr lang="en-US" sz="6000" dirty="0">
                <a:solidFill>
                  <a:srgbClr val="FFFFFF"/>
                </a:solidFill>
                <a:latin typeface="Bobby Jones"/>
                <a:ea typeface="Bobby Jones"/>
                <a:cs typeface="Bobby Jones"/>
                <a:sym typeface="Bobby Jones"/>
              </a:rPr>
              <a:t>Decision Tree</a:t>
            </a:r>
          </a:p>
        </p:txBody>
      </p:sp>
      <p:pic>
        <p:nvPicPr>
          <p:cNvPr id="6" name="Picture 5">
            <a:extLst>
              <a:ext uri="{FF2B5EF4-FFF2-40B4-BE49-F238E27FC236}">
                <a16:creationId xmlns:a16="http://schemas.microsoft.com/office/drawing/2014/main" id="{F3931E86-6F9F-EE4C-DEE2-8735679199DA}"/>
              </a:ext>
            </a:extLst>
          </p:cNvPr>
          <p:cNvPicPr>
            <a:picLocks noChangeAspect="1"/>
          </p:cNvPicPr>
          <p:nvPr/>
        </p:nvPicPr>
        <p:blipFill>
          <a:blip r:embed="rId2"/>
          <a:stretch>
            <a:fillRect/>
          </a:stretch>
        </p:blipFill>
        <p:spPr>
          <a:xfrm>
            <a:off x="10172700" y="1561545"/>
            <a:ext cx="7048500" cy="66403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6206</TotalTime>
  <Words>615</Words>
  <Application>Microsoft Macintosh PowerPoint</Application>
  <PresentationFormat>Custom</PresentationFormat>
  <Paragraphs>43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Bobby Jones</vt:lpstr>
      <vt:lpstr>Arial</vt:lpstr>
      <vt:lpstr>Livvic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Patterns and Climate Presentation in Blue White Illustrative Style</dc:title>
  <cp:lastModifiedBy>Afsheen Agha</cp:lastModifiedBy>
  <cp:revision>66</cp:revision>
  <dcterms:created xsi:type="dcterms:W3CDTF">2006-08-16T00:00:00Z</dcterms:created>
  <dcterms:modified xsi:type="dcterms:W3CDTF">2025-04-01T21:28:41Z</dcterms:modified>
  <dc:identifier>DAGhjByYDnE</dc:identifier>
</cp:coreProperties>
</file>